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1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16E4-51CC-42B8-AF27-2B75480FCAD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4E6F-CAB6-4D59-ACEC-1258CBFB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/>
              <a:t>STEM-CHANGERS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133600"/>
          </a:xfrm>
        </p:spPr>
        <p:txBody>
          <a:bodyPr/>
          <a:lstStyle/>
          <a:p>
            <a:r>
              <a:rPr lang="en-US" sz="6000" b="1" i="1" dirty="0">
                <a:solidFill>
                  <a:srgbClr val="9933FF"/>
                </a:solidFill>
              </a:rPr>
              <a:t>Common e-</a:t>
            </a:r>
            <a:r>
              <a:rPr lang="en-US" sz="6000" b="1" i="1" dirty="0" err="1">
                <a:solidFill>
                  <a:srgbClr val="9933FF"/>
                </a:solidFill>
              </a:rPr>
              <a:t>ie</a:t>
            </a:r>
            <a:r>
              <a:rPr lang="en-US" sz="6000" b="1" i="1" dirty="0">
                <a:solidFill>
                  <a:srgbClr val="9933FF"/>
                </a:solidFill>
              </a:rPr>
              <a:t> Verbs</a:t>
            </a:r>
          </a:p>
        </p:txBody>
      </p:sp>
    </p:spTree>
    <p:extLst>
      <p:ext uri="{BB962C8B-B14F-4D97-AF65-F5344CB8AC3E}">
        <p14:creationId xmlns:p14="http://schemas.microsoft.com/office/powerpoint/2010/main" val="45529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sz="6000" b="1"/>
              <a:t>to want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3124200"/>
            <a:ext cx="441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qu</a:t>
            </a:r>
            <a:r>
              <a:rPr lang="en-US" sz="9600" b="1" dirty="0" err="1">
                <a:latin typeface="Times New Roman" pitchFamily="18" charset="0"/>
              </a:rPr>
              <a:t>e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rer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5364" name="Picture 4" descr="MCBD07025_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066800"/>
            <a:ext cx="3125788" cy="479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5707797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09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/>
              <a:t>to sit down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05000" y="4572000"/>
            <a:ext cx="6019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</a:t>
            </a:r>
            <a:r>
              <a:rPr lang="en-US" sz="10600" b="1" dirty="0" err="1">
                <a:latin typeface="Times New Roman" pitchFamily="18" charset="0"/>
              </a:rPr>
              <a:t>e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ntarse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895600" y="1295400"/>
          <a:ext cx="310673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lip" r:id="rId3" imgW="880560" imgH="950760" progId="MS_ClipArt_Gallery.2">
                  <p:embed/>
                </p:oleObj>
              </mc:Choice>
              <mc:Fallback>
                <p:oleObj name="Clip" r:id="rId3" imgW="880560" imgH="950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95400"/>
                        <a:ext cx="3106738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45660" y="5010576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20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/>
              <a:t>to feel</a:t>
            </a:r>
          </a:p>
        </p:txBody>
      </p:sp>
      <p:pic>
        <p:nvPicPr>
          <p:cNvPr id="17413" name="Picture 5" descr="MCj0423812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3062288" cy="342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62200" y="5029200"/>
            <a:ext cx="5257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</a:t>
            </a:r>
            <a:r>
              <a:rPr lang="en-US" sz="10600" b="1" dirty="0" err="1">
                <a:latin typeface="Times New Roman" pitchFamily="18" charset="0"/>
              </a:rPr>
              <a:t>e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ntirse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7415" name="Picture 7" descr="MCj042808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17638"/>
            <a:ext cx="3657600" cy="339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369" y="5467776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73724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/>
              <a:t>to suggest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90800" y="4921250"/>
            <a:ext cx="3962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sug</a:t>
            </a:r>
            <a:r>
              <a:rPr lang="en-US" sz="9600" b="1" dirty="0" err="1">
                <a:latin typeface="Times New Roman" pitchFamily="18" charset="0"/>
              </a:rPr>
              <a:t>e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rir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6" name="Picture 4" descr="MCBD07040_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3792538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292298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57254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r>
              <a:rPr lang="en-US" sz="10600" dirty="0"/>
              <a:t>COMMON </a:t>
            </a:r>
            <a:r>
              <a:rPr lang="en-US" sz="10600" dirty="0" smtClean="0"/>
              <a:t/>
            </a:r>
            <a:br>
              <a:rPr lang="en-US" sz="10600" dirty="0" smtClean="0"/>
            </a:br>
            <a:r>
              <a:rPr lang="en-US" sz="10600" i="1" dirty="0" smtClean="0">
                <a:solidFill>
                  <a:schemeClr val="accent2">
                    <a:lumMod val="75000"/>
                  </a:schemeClr>
                </a:solidFill>
              </a:rPr>
              <a:t>O-UE</a:t>
            </a:r>
            <a:r>
              <a:rPr lang="en-US" sz="10600" i="1" dirty="0" smtClean="0">
                <a:solidFill>
                  <a:srgbClr val="FF3399"/>
                </a:solidFill>
              </a:rPr>
              <a:t> </a:t>
            </a:r>
            <a:r>
              <a:rPr lang="en-US" sz="10600" dirty="0"/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385477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b="1"/>
              <a:t>to have lunch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5562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alm</a:t>
            </a:r>
            <a:r>
              <a:rPr lang="en-US" sz="8800" b="1" dirty="0" err="1">
                <a:latin typeface="Times New Roman" pitchFamily="18" charset="0"/>
              </a:rPr>
              <a:t>o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rzar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484" name="Picture 4" descr="fd0079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13288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735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295400"/>
          </a:xfrm>
        </p:spPr>
        <p:txBody>
          <a:bodyPr/>
          <a:lstStyle/>
          <a:p>
            <a:r>
              <a:rPr lang="en-US" sz="6000" b="1"/>
              <a:t>to count, tell a story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38400" y="4724400"/>
            <a:ext cx="4495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</a:t>
            </a:r>
            <a:r>
              <a:rPr lang="en-US" sz="10600" b="1" dirty="0" err="1">
                <a:latin typeface="Times New Roman" pitchFamily="18" charset="0"/>
              </a:rPr>
              <a:t>o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ntar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1000" y="1524000"/>
          <a:ext cx="4343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lip" r:id="rId3" imgW="4583880" imgH="2733840" progId="MS_ClipArt_Gallery.2">
                  <p:embed/>
                </p:oleObj>
              </mc:Choice>
              <mc:Fallback>
                <p:oleObj name="Clip" r:id="rId3" imgW="4583880" imgH="2733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3434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800600" y="1828800"/>
          <a:ext cx="29718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lip" r:id="rId5" imgW="1787400" imgH="1687680" progId="MS_ClipArt_Gallery.2">
                  <p:embed/>
                </p:oleObj>
              </mc:Choice>
              <mc:Fallback>
                <p:oleObj name="Clip" r:id="rId5" imgW="1787400" imgH="1687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29718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5324554"/>
            <a:ext cx="19543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i="1" dirty="0">
                <a:solidFill>
                  <a:schemeClr val="accent2">
                    <a:lumMod val="50000"/>
                  </a:schemeClr>
                </a:solidFill>
              </a:rPr>
              <a:t>O-UE</a:t>
            </a:r>
            <a:endParaRPr lang="en-US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0"/>
            <a:ext cx="9601200" cy="1066800"/>
          </a:xfrm>
        </p:spPr>
        <p:txBody>
          <a:bodyPr/>
          <a:lstStyle/>
          <a:p>
            <a:r>
              <a:rPr lang="en-US" sz="4800" b="1"/>
              <a:t>to return (an object)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667000"/>
            <a:ext cx="6400800" cy="1524000"/>
          </a:xfrm>
        </p:spPr>
        <p:txBody>
          <a:bodyPr/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dev</a:t>
            </a:r>
            <a:r>
              <a:rPr lang="en-US" sz="8000" b="1" dirty="0" err="1">
                <a:solidFill>
                  <a:schemeClr val="tx1"/>
                </a:solidFill>
              </a:rPr>
              <a:t>o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lver</a:t>
            </a:r>
            <a:endParaRPr lang="en-U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3" name="Picture 5" descr="MCj029545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689350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85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to sleep</a:t>
            </a:r>
          </a:p>
        </p:txBody>
      </p:sp>
      <p:pic>
        <p:nvPicPr>
          <p:cNvPr id="23555" name="Picture 3" descr="an0235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92825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4343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sz="10600" b="1" dirty="0" err="1">
                <a:latin typeface="Times New Roman" pitchFamily="18" charset="0"/>
              </a:rPr>
              <a:t>o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rmir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23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to find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09800" y="4648200"/>
            <a:ext cx="533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enc</a:t>
            </a:r>
            <a:r>
              <a:rPr lang="en-US" sz="9600" b="1" dirty="0" err="1">
                <a:latin typeface="Times New Roman" pitchFamily="18" charset="0"/>
              </a:rPr>
              <a:t>o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ntrar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990600" y="1600200"/>
          <a:ext cx="3124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3" imgW="1841400" imgH="1841400" progId="MS_ClipArt_Gallery.2">
                  <p:embed/>
                </p:oleObj>
              </mc:Choice>
              <mc:Fallback>
                <p:oleObj name="Clip" r:id="rId3" imgW="1841400" imgH="1841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31242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334000" y="1752600"/>
          <a:ext cx="27971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lip" r:id="rId5" imgW="1460520" imgH="1470960" progId="MS_ClipArt_Gallery.2">
                  <p:embed/>
                </p:oleObj>
              </mc:Choice>
              <mc:Fallback>
                <p:oleObj name="Clip" r:id="rId5" imgW="1460520" imgH="1470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52600"/>
                        <a:ext cx="279717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7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/>
              <a:t>to close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79700" y="4384675"/>
            <a:ext cx="4394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9600" b="1" dirty="0" err="1" smtClean="0"/>
              <a:t>e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</a:rPr>
              <a:t>rrar</a:t>
            </a:r>
            <a:endParaRPr 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 descr="bs004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81400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Cj0104730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1447800"/>
            <a:ext cx="3146425" cy="3036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876800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13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r>
              <a:rPr lang="en-US" sz="4800" b="1"/>
              <a:t>to play (a sport or game)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95800" y="2514600"/>
            <a:ext cx="495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j</a:t>
            </a:r>
            <a:r>
              <a:rPr lang="en-US" sz="9600" b="1" dirty="0" err="1">
                <a:latin typeface="Times New Roman" pitchFamily="18" charset="0"/>
              </a:rPr>
              <a:t>u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gar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5604" name="Picture 4" descr="pe0168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44913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061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/>
              <a:t>to rain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48200" y="2209800"/>
            <a:ext cx="40386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ll</a:t>
            </a:r>
            <a:r>
              <a:rPr lang="en-US" sz="10600" b="1" dirty="0" err="1">
                <a:latin typeface="Times New Roman" pitchFamily="18" charset="0"/>
              </a:rPr>
              <a:t>o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ver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98925" y="3259138"/>
            <a:ext cx="1841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6600">
              <a:latin typeface="Times New Roman" pitchFamily="18" charset="0"/>
            </a:endParaRPr>
          </a:p>
        </p:txBody>
      </p:sp>
      <p:pic>
        <p:nvPicPr>
          <p:cNvPr id="26632" name="Picture 8" descr="j02299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241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181600" y="38100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(  llueve )</a:t>
            </a:r>
          </a:p>
        </p:txBody>
      </p:sp>
    </p:spTree>
    <p:extLst>
      <p:ext uri="{BB962C8B-B14F-4D97-AF65-F5344CB8AC3E}">
        <p14:creationId xmlns:p14="http://schemas.microsoft.com/office/powerpoint/2010/main" val="13342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/>
              <a:t>to be able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4876800"/>
            <a:ext cx="33353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sz="9600" b="1" dirty="0" err="1">
                <a:latin typeface="Times New Roman" pitchFamily="18" charset="0"/>
              </a:rPr>
              <a:t>o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der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7652" name="Picture 4" descr="bd0639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102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229600" cy="1143000"/>
          </a:xfrm>
        </p:spPr>
        <p:txBody>
          <a:bodyPr/>
          <a:lstStyle/>
          <a:p>
            <a:r>
              <a:rPr lang="en-US" sz="6000" b="1"/>
              <a:t>to remember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718050" y="3429000"/>
            <a:ext cx="4425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rec</a:t>
            </a:r>
            <a:r>
              <a:rPr lang="en-US" sz="8000" b="1" dirty="0" err="1">
                <a:latin typeface="Times New Roman" pitchFamily="18" charset="0"/>
              </a:rPr>
              <a:t>o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rdar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838200"/>
          <a:ext cx="4238625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lip" r:id="rId3" imgW="2574000" imgH="3416760" progId="MS_ClipArt_Gallery.2">
                  <p:embed/>
                </p:oleObj>
              </mc:Choice>
              <mc:Fallback>
                <p:oleObj name="Clip" r:id="rId3" imgW="2574000" imgH="3416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4238625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1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6000" b="1"/>
              <a:t>to return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43000" y="3581400"/>
            <a:ext cx="4267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v</a:t>
            </a:r>
            <a:r>
              <a:rPr lang="en-US" sz="9600" b="1" dirty="0" err="1">
                <a:latin typeface="Times New Roman" pitchFamily="18" charset="0"/>
              </a:rPr>
              <a:t>o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lver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572000" y="990600"/>
          <a:ext cx="4191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lip" r:id="rId3" imgW="1904400" imgH="1895400" progId="MS_ClipArt_Gallery.2">
                  <p:embed/>
                </p:oleObj>
              </mc:Choice>
              <mc:Fallback>
                <p:oleObj name="Clip" r:id="rId3" imgW="1904400" imgH="1895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4191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7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05400"/>
          </a:xfrm>
        </p:spPr>
        <p:txBody>
          <a:bodyPr/>
          <a:lstStyle/>
          <a:p>
            <a:r>
              <a:rPr lang="en-US" sz="12900" dirty="0"/>
              <a:t>COMMON </a:t>
            </a:r>
            <a:r>
              <a:rPr lang="en-US" sz="12900" i="1" dirty="0">
                <a:solidFill>
                  <a:schemeClr val="accent2">
                    <a:lumMod val="50000"/>
                  </a:schemeClr>
                </a:solidFill>
              </a:rPr>
              <a:t>E-I</a:t>
            </a:r>
            <a:r>
              <a:rPr lang="en-US" sz="12900" i="1" dirty="0">
                <a:solidFill>
                  <a:srgbClr val="00FFFF"/>
                </a:solidFill>
              </a:rPr>
              <a:t> </a:t>
            </a:r>
            <a:r>
              <a:rPr lang="en-US" sz="12900" dirty="0"/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377698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to say goodbye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desp</a:t>
            </a:r>
            <a:r>
              <a:rPr lang="en-US" sz="8000" b="1" dirty="0" err="1">
                <a:solidFill>
                  <a:schemeClr val="tx1"/>
                </a:solidFill>
              </a:rPr>
              <a:t>e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dirse</a:t>
            </a:r>
            <a:endParaRPr lang="en-U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8" name="Picture 4" descr="MCBD1051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257800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5400" b="1"/>
              <a:t>to ask for; order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971800" y="4648200"/>
            <a:ext cx="46482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sz="10600" b="1" dirty="0" err="1">
                <a:latin typeface="Times New Roman" pitchFamily="18" charset="0"/>
              </a:rPr>
              <a:t>e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dir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2772" name="Picture 4" descr="bd0562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057775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354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to laugh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8800" b="1" dirty="0" err="1">
                <a:solidFill>
                  <a:schemeClr val="tx1"/>
                </a:solidFill>
              </a:rPr>
              <a:t>e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</a:rPr>
              <a:t>írse</a:t>
            </a:r>
            <a:endParaRPr lang="en-US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802" name="Picture 10" descr="MCj023298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1816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MSj01263.wav" descr="ha ha ha ha..." title="ha ha ha ha...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41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33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9"/>
                </p:tgtEl>
              </p:cMediaNode>
            </p:audio>
          </p:childTnLst>
        </p:cTn>
      </p:par>
    </p:tnLst>
    <p:bldLst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000" b="1"/>
              <a:t>to repeat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876800" y="2438400"/>
            <a:ext cx="3886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rep</a:t>
            </a:r>
            <a:r>
              <a:rPr lang="en-US" sz="8800" b="1" dirty="0" err="1">
                <a:latin typeface="Times New Roman" pitchFamily="18" charset="0"/>
              </a:rPr>
              <a:t>e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tir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4820" name="Picture 4" descr="Click To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24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990600"/>
          </a:xfrm>
        </p:spPr>
        <p:txBody>
          <a:bodyPr/>
          <a:lstStyle/>
          <a:p>
            <a:r>
              <a:rPr lang="en-US" sz="5400" b="1"/>
              <a:t>to begin; start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657600"/>
            <a:ext cx="6400800" cy="1371600"/>
          </a:xfrm>
        </p:spPr>
        <p:txBody>
          <a:bodyPr/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com</a:t>
            </a:r>
            <a:r>
              <a:rPr lang="en-US" sz="8000" b="1" dirty="0" err="1">
                <a:solidFill>
                  <a:schemeClr val="tx1"/>
                </a:solidFill>
              </a:rPr>
              <a:t>e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nzar</a:t>
            </a:r>
            <a:endParaRPr lang="en-U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MCj01987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5734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1227" y="5753290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4655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/>
          <a:lstStyle/>
          <a:p>
            <a:r>
              <a:rPr lang="en-US" sz="5400" b="1"/>
              <a:t>to smile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029200"/>
            <a:ext cx="6400800" cy="1752600"/>
          </a:xfrm>
        </p:spPr>
        <p:txBody>
          <a:bodyPr/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sonr</a:t>
            </a:r>
            <a:r>
              <a:rPr lang="en-US" sz="8000" b="1" dirty="0" err="1">
                <a:solidFill>
                  <a:schemeClr val="tx1"/>
                </a:solidFill>
              </a:rPr>
              <a:t>e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írse</a:t>
            </a:r>
            <a:endParaRPr lang="en-U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8" name="Picture 8" descr="MCj042981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9719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39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to get dressed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838200" y="2286000"/>
            <a:ext cx="6400800" cy="1371600"/>
          </a:xfrm>
        </p:spPr>
        <p:txBody>
          <a:bodyPr/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8000" b="1" dirty="0" err="1">
                <a:solidFill>
                  <a:schemeClr val="tx1"/>
                </a:solidFill>
              </a:rPr>
              <a:t>e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stirse</a:t>
            </a:r>
            <a:endParaRPr lang="en-U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8" name="Picture 4" descr="MCj00894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143000"/>
            <a:ext cx="51292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4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38200" y="2873375"/>
            <a:ext cx="6248400" cy="1470025"/>
          </a:xfrm>
        </p:spPr>
        <p:txBody>
          <a:bodyPr/>
          <a:lstStyle/>
          <a:p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8800" b="1" dirty="0" err="1"/>
              <a:t>e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</a:rPr>
              <a:t>rvir</a:t>
            </a:r>
            <a:endParaRPr lang="en-US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tx1"/>
                </a:solidFill>
              </a:rPr>
              <a:t>to serve</a:t>
            </a:r>
          </a:p>
        </p:txBody>
      </p:sp>
      <p:pic>
        <p:nvPicPr>
          <p:cNvPr id="37894" name="Picture 6" descr="j02818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7244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89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r>
              <a:rPr lang="en-US" sz="10600" i="1" dirty="0">
                <a:solidFill>
                  <a:schemeClr val="accent2">
                    <a:lumMod val="75000"/>
                  </a:schemeClr>
                </a:solidFill>
              </a:rPr>
              <a:t>GUIR - UIR </a:t>
            </a:r>
            <a:r>
              <a:rPr lang="en-US" sz="10600" dirty="0"/>
              <a:t>VERBS</a:t>
            </a:r>
          </a:p>
        </p:txBody>
      </p:sp>
    </p:spTree>
    <p:extLst>
      <p:ext uri="{BB962C8B-B14F-4D97-AF65-F5344CB8AC3E}">
        <p14:creationId xmlns:p14="http://schemas.microsoft.com/office/powerpoint/2010/main" val="251310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572000"/>
            <a:ext cx="6248400" cy="1470025"/>
          </a:xfrm>
        </p:spPr>
        <p:txBody>
          <a:bodyPr/>
          <a:lstStyle/>
          <a:p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</a:rPr>
              <a:t>seguir</a:t>
            </a:r>
            <a:endParaRPr lang="en-US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to follow; continue</a:t>
            </a:r>
          </a:p>
        </p:txBody>
      </p:sp>
      <p:pic>
        <p:nvPicPr>
          <p:cNvPr id="44037" name="Picture 5" descr="MMj035679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j0234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26231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60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6248400" cy="1470025"/>
          </a:xfrm>
        </p:spPr>
        <p:txBody>
          <a:bodyPr/>
          <a:lstStyle/>
          <a:p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</a:rPr>
              <a:t>concluir</a:t>
            </a:r>
            <a:endParaRPr lang="en-US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to conclude</a:t>
            </a:r>
          </a:p>
        </p:txBody>
      </p:sp>
      <p:pic>
        <p:nvPicPr>
          <p:cNvPr id="45065" name="Picture 9" descr="j02792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1019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26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800600"/>
            <a:ext cx="6248400" cy="1470025"/>
          </a:xfrm>
        </p:spPr>
        <p:txBody>
          <a:bodyPr/>
          <a:lstStyle/>
          <a:p>
            <a:r>
              <a:rPr lang="en-US" sz="8800" b="1">
                <a:solidFill>
                  <a:schemeClr val="accent2">
                    <a:lumMod val="75000"/>
                  </a:schemeClr>
                </a:solidFill>
              </a:rPr>
              <a:t>construir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to construct</a:t>
            </a:r>
          </a:p>
        </p:txBody>
      </p:sp>
      <p:pic>
        <p:nvPicPr>
          <p:cNvPr id="46087" name="Picture 7" descr="j0150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0292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8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5105400"/>
            <a:ext cx="6248400" cy="1470025"/>
          </a:xfrm>
        </p:spPr>
        <p:txBody>
          <a:bodyPr/>
          <a:lstStyle/>
          <a:p>
            <a:r>
              <a:rPr lang="en-US" sz="8800" b="1" dirty="0" err="1">
                <a:solidFill>
                  <a:schemeClr val="accent2">
                    <a:lumMod val="75000"/>
                  </a:schemeClr>
                </a:solidFill>
              </a:rPr>
              <a:t>contribuir</a:t>
            </a:r>
            <a:endParaRPr lang="en-US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chemeClr val="accent2">
                    <a:lumMod val="75000"/>
                  </a:schemeClr>
                </a:solidFill>
              </a:rPr>
              <a:t>to contribute</a:t>
            </a:r>
          </a:p>
        </p:txBody>
      </p:sp>
      <p:pic>
        <p:nvPicPr>
          <p:cNvPr id="47109" name="Picture 5" descr="MCj016083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838200"/>
            <a:ext cx="4052887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5105400"/>
            <a:ext cx="6248400" cy="1470025"/>
          </a:xfrm>
        </p:spPr>
        <p:txBody>
          <a:bodyPr/>
          <a:lstStyle/>
          <a:p>
            <a:r>
              <a:rPr lang="en-US" sz="8800" b="1">
                <a:solidFill>
                  <a:schemeClr val="accent2">
                    <a:lumMod val="75000"/>
                  </a:schemeClr>
                </a:solidFill>
              </a:rPr>
              <a:t>destruir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to destroy</a:t>
            </a:r>
          </a:p>
        </p:txBody>
      </p:sp>
      <p:pic>
        <p:nvPicPr>
          <p:cNvPr id="48134" name="Picture 6" descr="j0310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7052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MCj031829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14800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7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5105400"/>
            <a:ext cx="6248400" cy="1470025"/>
          </a:xfrm>
        </p:spPr>
        <p:txBody>
          <a:bodyPr/>
          <a:lstStyle/>
          <a:p>
            <a:r>
              <a:rPr lang="en-US" sz="8800" b="1">
                <a:solidFill>
                  <a:schemeClr val="accent2">
                    <a:lumMod val="75000"/>
                  </a:schemeClr>
                </a:solidFill>
              </a:rPr>
              <a:t>incluir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to include</a:t>
            </a:r>
          </a:p>
        </p:txBody>
      </p:sp>
      <p:pic>
        <p:nvPicPr>
          <p:cNvPr id="49164" name="Picture 12" descr="MPj04306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30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sz="4000" b="1"/>
              <a:t>to have fun, enjoy oneself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105400"/>
            <a:ext cx="6400800" cy="1447800"/>
          </a:xfrm>
        </p:spPr>
        <p:txBody>
          <a:bodyPr/>
          <a:lstStyle/>
          <a:p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div</a:t>
            </a:r>
            <a:r>
              <a:rPr lang="en-US" sz="8000" b="1" dirty="0" err="1">
                <a:solidFill>
                  <a:schemeClr val="tx1"/>
                </a:solidFill>
              </a:rPr>
              <a:t>e</a:t>
            </a:r>
            <a:r>
              <a:rPr lang="en-US" sz="8000" b="1" dirty="0" err="1">
                <a:solidFill>
                  <a:schemeClr val="accent2">
                    <a:lumMod val="50000"/>
                  </a:schemeClr>
                </a:solidFill>
              </a:rPr>
              <a:t>rtirse</a:t>
            </a:r>
            <a:endParaRPr lang="en-U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4" descr="MCj015738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802063" cy="40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922293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9454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4800" b="1"/>
              <a:t>to begin; start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953000"/>
            <a:ext cx="525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emp</a:t>
            </a:r>
            <a:r>
              <a:rPr lang="en-US" sz="9600" b="1" dirty="0" err="1">
                <a:latin typeface="Times New Roman" pitchFamily="18" charset="0"/>
              </a:rPr>
              <a:t>e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zar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9220" name="Picture 4" descr="hh01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5401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876800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1915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143000"/>
          </a:xfrm>
        </p:spPr>
        <p:txBody>
          <a:bodyPr/>
          <a:lstStyle/>
          <a:p>
            <a:r>
              <a:rPr lang="en-US" sz="6000" b="1"/>
              <a:t>to understand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62400" y="3200400"/>
            <a:ext cx="525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ent</a:t>
            </a:r>
            <a:r>
              <a:rPr lang="en-US" sz="8800" b="1" dirty="0" err="1">
                <a:latin typeface="Times New Roman" pitchFamily="18" charset="0"/>
              </a:rPr>
              <a:t>e</a:t>
            </a:r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nder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09600" y="1600200"/>
          <a:ext cx="320516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3" imgW="1184760" imgH="1775520" progId="MS_ClipArt_Gallery.2">
                  <p:embed/>
                </p:oleObj>
              </mc:Choice>
              <mc:Fallback>
                <p:oleObj name="Clip" r:id="rId3" imgW="1184760" imgH="1775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3205163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467600" y="5712346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11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to think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19400" y="4953000"/>
            <a:ext cx="3733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sz="9600" b="1" dirty="0" err="1">
                <a:latin typeface="Times New Roman" pitchFamily="18" charset="0"/>
              </a:rPr>
              <a:t>e</a:t>
            </a:r>
            <a:r>
              <a:rPr lang="en-US" sz="9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nsar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895600" y="1066800"/>
          <a:ext cx="351631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3" imgW="1123810" imgH="1267002" progId="MS_ClipArt_Gallery.2">
                  <p:embed/>
                </p:oleObj>
              </mc:Choice>
              <mc:Fallback>
                <p:oleObj name="Clip" r:id="rId3" imgW="1123810" imgH="126700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066800"/>
                        <a:ext cx="3516313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486400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44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to lose, miss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38400" y="4540250"/>
            <a:ext cx="5334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US" sz="10600" b="1" dirty="0" err="1">
                <a:latin typeface="Times New Roman" pitchFamily="18" charset="0"/>
              </a:rPr>
              <a:t>e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rder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562600" y="2057400"/>
          <a:ext cx="2667000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lip" r:id="rId3" imgW="647619" imgH="609524" progId="MS_ClipArt_Gallery.2">
                  <p:embed/>
                </p:oleObj>
              </mc:Choice>
              <mc:Fallback>
                <p:oleObj name="Clip" r:id="rId3" imgW="647619" imgH="6095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2667000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524000" y="1828800"/>
          <a:ext cx="31242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5" imgW="1878120" imgH="1819440" progId="MS_ClipArt_Gallery.2">
                  <p:embed/>
                </p:oleObj>
              </mc:Choice>
              <mc:Fallback>
                <p:oleObj name="Clip" r:id="rId5" imgW="1878120" imgH="18194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3124200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9737" y="5449248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82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/>
              <a:t>to prefer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4600" y="4953000"/>
            <a:ext cx="5257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pref</a:t>
            </a:r>
            <a:r>
              <a:rPr lang="en-US" sz="10600" b="1" dirty="0" err="1">
                <a:latin typeface="Times New Roman" pitchFamily="18" charset="0"/>
              </a:rPr>
              <a:t>e</a:t>
            </a:r>
            <a:r>
              <a:rPr lang="en-US" sz="10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rir</a:t>
            </a:r>
            <a:endParaRPr lang="en-US" sz="10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340" name="Picture 4" descr="bd0562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78777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391576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9933FF"/>
                </a:solidFill>
              </a:rPr>
              <a:t>e-</a:t>
            </a:r>
            <a:r>
              <a:rPr lang="en-US" sz="4800" b="1" i="1" dirty="0" err="1">
                <a:solidFill>
                  <a:srgbClr val="9933FF"/>
                </a:solidFill>
              </a:rPr>
              <a:t>ie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69742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168</Words>
  <Application>Microsoft Office PowerPoint</Application>
  <PresentationFormat>On-screen Show (4:3)</PresentationFormat>
  <Paragraphs>89</Paragraphs>
  <Slides>39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Clip</vt:lpstr>
      <vt:lpstr>STEM-CHANGERS</vt:lpstr>
      <vt:lpstr>to close</vt:lpstr>
      <vt:lpstr>to begin; start</vt:lpstr>
      <vt:lpstr>to have fun, enjoy oneself</vt:lpstr>
      <vt:lpstr>to begin; start</vt:lpstr>
      <vt:lpstr>to understand</vt:lpstr>
      <vt:lpstr>to think</vt:lpstr>
      <vt:lpstr>to lose, miss</vt:lpstr>
      <vt:lpstr>to prefer</vt:lpstr>
      <vt:lpstr>to want</vt:lpstr>
      <vt:lpstr>to sit down</vt:lpstr>
      <vt:lpstr>to feel</vt:lpstr>
      <vt:lpstr>to suggest</vt:lpstr>
      <vt:lpstr>COMMON  O-UE VERBS</vt:lpstr>
      <vt:lpstr>to have lunch</vt:lpstr>
      <vt:lpstr>to count, tell a story</vt:lpstr>
      <vt:lpstr>to return (an object)</vt:lpstr>
      <vt:lpstr>to sleep</vt:lpstr>
      <vt:lpstr>to find</vt:lpstr>
      <vt:lpstr>to play (a sport or game)</vt:lpstr>
      <vt:lpstr>to rain</vt:lpstr>
      <vt:lpstr>to be able</vt:lpstr>
      <vt:lpstr>to remember</vt:lpstr>
      <vt:lpstr>to return</vt:lpstr>
      <vt:lpstr>COMMON E-I VERBS</vt:lpstr>
      <vt:lpstr>to say goodbye</vt:lpstr>
      <vt:lpstr>to ask for; order</vt:lpstr>
      <vt:lpstr>to laugh</vt:lpstr>
      <vt:lpstr>to repeat</vt:lpstr>
      <vt:lpstr>to smile</vt:lpstr>
      <vt:lpstr>to get dressed</vt:lpstr>
      <vt:lpstr>servir</vt:lpstr>
      <vt:lpstr>GUIR - UIR VERBS</vt:lpstr>
      <vt:lpstr>seguir</vt:lpstr>
      <vt:lpstr>concluir</vt:lpstr>
      <vt:lpstr>construir</vt:lpstr>
      <vt:lpstr>contribuir</vt:lpstr>
      <vt:lpstr>destruir</vt:lpstr>
      <vt:lpstr>incluir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STEM-CHANGERS</dc:title>
  <dc:creator>Veronica</dc:creator>
  <cp:lastModifiedBy>Swerdlow, Greg</cp:lastModifiedBy>
  <cp:revision>8</cp:revision>
  <dcterms:created xsi:type="dcterms:W3CDTF">2011-09-23T01:35:49Z</dcterms:created>
  <dcterms:modified xsi:type="dcterms:W3CDTF">2023-03-06T18:21:04Z</dcterms:modified>
</cp:coreProperties>
</file>